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122" autoAdjust="0"/>
    <p:restoredTop sz="94660"/>
  </p:normalViewPr>
  <p:slideViewPr>
    <p:cSldViewPr snapToGrid="0" snapToObjects="1">
      <p:cViewPr>
        <p:scale>
          <a:sx n="100" d="100"/>
          <a:sy n="100" d="100"/>
        </p:scale>
        <p:origin x="-1592" y="-8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tr-TR"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B9C8DC35-C601-0D4F-91B5-C3E6F15C0C49}" type="datetimeFigureOut">
              <a:rPr lang="en-US" smtClean="0"/>
              <a:t>19.10.2014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1944582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C8DC35-C601-0D4F-91B5-C3E6F15C0C49}" type="datetimeFigureOut">
              <a:rPr lang="en-US" smtClean="0"/>
              <a:t>19.10.2014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4047366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C8DC35-C601-0D4F-91B5-C3E6F15C0C49}" type="datetimeFigureOut">
              <a:rPr lang="en-US" smtClean="0"/>
              <a:t>19.10.2014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366542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C8DC35-C601-0D4F-91B5-C3E6F15C0C49}" type="datetimeFigureOut">
              <a:rPr lang="en-US" smtClean="0"/>
              <a:t>19.10.2014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3407957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9C8DC35-C601-0D4F-91B5-C3E6F15C0C49}" type="datetimeFigureOut">
              <a:rPr lang="en-US" smtClean="0"/>
              <a:t>19.10.2014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192705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B9C8DC35-C601-0D4F-91B5-C3E6F15C0C49}" type="datetimeFigureOut">
              <a:rPr lang="en-US" smtClean="0"/>
              <a:t>19.10.2014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4092853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B9C8DC35-C601-0D4F-91B5-C3E6F15C0C49}" type="datetimeFigureOut">
              <a:rPr lang="en-US" smtClean="0"/>
              <a:t>19.10.2014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1207123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B9C8DC35-C601-0D4F-91B5-C3E6F15C0C49}" type="datetimeFigureOut">
              <a:rPr lang="en-US" smtClean="0"/>
              <a:t>19.10.2014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4021810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8DC35-C601-0D4F-91B5-C3E6F15C0C49}" type="datetimeFigureOut">
              <a:rPr lang="en-US" smtClean="0"/>
              <a:t>19.10.2014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1952247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9C8DC35-C601-0D4F-91B5-C3E6F15C0C49}" type="datetimeFigureOut">
              <a:rPr lang="en-US" smtClean="0"/>
              <a:t>19.10.2014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1124884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9C8DC35-C601-0D4F-91B5-C3E6F15C0C49}" type="datetimeFigureOut">
              <a:rPr lang="en-US" smtClean="0"/>
              <a:t>19.10.2014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8FFE29-82C0-5946-9758-F91577449B1F}" type="slidenum">
              <a:rPr lang="en-US" smtClean="0"/>
              <a:t>‹#›</a:t>
            </a:fld>
            <a:endParaRPr lang="en-US"/>
          </a:p>
        </p:txBody>
      </p:sp>
    </p:spTree>
    <p:extLst>
      <p:ext uri="{BB962C8B-B14F-4D97-AF65-F5344CB8AC3E}">
        <p14:creationId xmlns:p14="http://schemas.microsoft.com/office/powerpoint/2010/main" val="22477189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9C8DC35-C601-0D4F-91B5-C3E6F15C0C49}" type="datetimeFigureOut">
              <a:rPr lang="en-US" smtClean="0"/>
              <a:t>19.10.2014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F8FFE29-82C0-5946-9758-F91577449B1F}" type="slidenum">
              <a:rPr lang="en-US" smtClean="0"/>
              <a:t>‹#›</a:t>
            </a:fld>
            <a:endParaRPr lang="en-US"/>
          </a:p>
        </p:txBody>
      </p:sp>
    </p:spTree>
    <p:extLst>
      <p:ext uri="{BB962C8B-B14F-4D97-AF65-F5344CB8AC3E}">
        <p14:creationId xmlns:p14="http://schemas.microsoft.com/office/powerpoint/2010/main" val="642350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2766" y="240724"/>
            <a:ext cx="6463030" cy="584776"/>
          </a:xfrm>
          <a:prstGeom prst="rect">
            <a:avLst/>
          </a:prstGeom>
          <a:noFill/>
        </p:spPr>
        <p:txBody>
          <a:bodyPr wrap="square" rtlCol="0">
            <a:spAutoFit/>
          </a:bodyPr>
          <a:lstStyle/>
          <a:p>
            <a:pPr algn="ctr"/>
            <a:r>
              <a:rPr lang="tr-TR" sz="1400" b="1" dirty="0"/>
              <a:t>COST ANALYSIS OF CHRONIC IDIOPHATIC </a:t>
            </a:r>
            <a:r>
              <a:rPr lang="tr-TR" sz="1400" b="1" dirty="0" smtClean="0"/>
              <a:t>URTICARIA (CIU) </a:t>
            </a:r>
            <a:r>
              <a:rPr lang="tr-TR" sz="1400" b="1" dirty="0"/>
              <a:t>IN TURKEY</a:t>
            </a:r>
            <a:endParaRPr lang="en-US" sz="1400" b="1" dirty="0"/>
          </a:p>
          <a:p>
            <a:endParaRPr lang="en-US" dirty="0"/>
          </a:p>
        </p:txBody>
      </p:sp>
      <p:sp>
        <p:nvSpPr>
          <p:cNvPr id="3" name="TextBox 2"/>
          <p:cNvSpPr txBox="1"/>
          <p:nvPr/>
        </p:nvSpPr>
        <p:spPr>
          <a:xfrm>
            <a:off x="122765" y="456168"/>
            <a:ext cx="6574367" cy="738664"/>
          </a:xfrm>
          <a:prstGeom prst="rect">
            <a:avLst/>
          </a:prstGeom>
          <a:noFill/>
        </p:spPr>
        <p:txBody>
          <a:bodyPr wrap="square" rtlCol="0">
            <a:spAutoFit/>
          </a:bodyPr>
          <a:lstStyle/>
          <a:p>
            <a:pPr algn="ctr"/>
            <a:r>
              <a:rPr lang="tr-TR" sz="1050" i="1" dirty="0" smtClean="0"/>
              <a:t>Mehtap Tatar</a:t>
            </a:r>
            <a:r>
              <a:rPr lang="tr-TR" sz="1050" i="1" baseline="30000" dirty="0" smtClean="0"/>
              <a:t>1</a:t>
            </a:r>
            <a:r>
              <a:rPr lang="tr-TR" sz="1050" i="1" dirty="0" smtClean="0"/>
              <a:t>, Ayşen Şentürk</a:t>
            </a:r>
            <a:r>
              <a:rPr lang="tr-TR" sz="1050" i="1" baseline="30000" dirty="0" smtClean="0"/>
              <a:t>1</a:t>
            </a:r>
            <a:r>
              <a:rPr lang="tr-TR" sz="1050" i="1" dirty="0" smtClean="0"/>
              <a:t>,Esin Tuna</a:t>
            </a:r>
            <a:r>
              <a:rPr lang="tr-TR" sz="1050" i="1" baseline="30000" dirty="0" smtClean="0"/>
              <a:t>1</a:t>
            </a:r>
            <a:r>
              <a:rPr lang="tr-TR" sz="1050" i="1" dirty="0" smtClean="0"/>
              <a:t>, Gülpembe Ergin Oğuzhan</a:t>
            </a:r>
            <a:r>
              <a:rPr lang="tr-TR" sz="1050" i="1" baseline="30000" dirty="0" smtClean="0"/>
              <a:t>1</a:t>
            </a:r>
            <a:r>
              <a:rPr lang="tr-TR" sz="1050" i="1" dirty="0" smtClean="0"/>
              <a:t>, Cem Mat</a:t>
            </a:r>
            <a:r>
              <a:rPr lang="tr-TR" sz="1050" i="1" baseline="30000" dirty="0" smtClean="0"/>
              <a:t>2</a:t>
            </a:r>
            <a:r>
              <a:rPr lang="tr-TR" sz="1050" i="1" dirty="0" smtClean="0"/>
              <a:t>, Emel Bülbül Başkan</a:t>
            </a:r>
            <a:r>
              <a:rPr lang="tr-TR" sz="1050" i="1" baseline="30000" dirty="0" smtClean="0"/>
              <a:t>3</a:t>
            </a:r>
            <a:r>
              <a:rPr lang="tr-TR" sz="1050" i="1" dirty="0" smtClean="0"/>
              <a:t>,Ferda Artüz</a:t>
            </a:r>
            <a:r>
              <a:rPr lang="tr-TR" sz="1050" i="1" baseline="30000" dirty="0" smtClean="0"/>
              <a:t>4</a:t>
            </a:r>
            <a:r>
              <a:rPr lang="tr-TR" sz="1050" i="1" dirty="0" smtClean="0"/>
              <a:t>, Mehmet Ali Gürer</a:t>
            </a:r>
            <a:r>
              <a:rPr lang="tr-TR" sz="1050" i="1" baseline="30000" dirty="0" smtClean="0"/>
              <a:t>5</a:t>
            </a:r>
            <a:r>
              <a:rPr lang="tr-TR" sz="1050" i="1" dirty="0" smtClean="0"/>
              <a:t>, Nilgün Atakan</a:t>
            </a:r>
            <a:r>
              <a:rPr lang="tr-TR" sz="1050" i="1" baseline="30000" dirty="0" smtClean="0"/>
              <a:t>6</a:t>
            </a:r>
            <a:r>
              <a:rPr lang="tr-TR" sz="1050" i="1" dirty="0" smtClean="0"/>
              <a:t>, Serhat İnalöz</a:t>
            </a:r>
            <a:r>
              <a:rPr lang="tr-TR" sz="1050" i="1" baseline="30000" dirty="0" smtClean="0"/>
              <a:t>7</a:t>
            </a:r>
            <a:r>
              <a:rPr lang="tr-TR" sz="1050" i="1" dirty="0" smtClean="0"/>
              <a:t>, İsmail Mete Şaylan</a:t>
            </a:r>
            <a:r>
              <a:rPr lang="tr-TR" sz="1050" i="1" baseline="30000" dirty="0" smtClean="0"/>
              <a:t>8</a:t>
            </a:r>
            <a:r>
              <a:rPr lang="tr-TR" sz="1050" i="1" dirty="0" smtClean="0"/>
              <a:t>, </a:t>
            </a:r>
          </a:p>
          <a:p>
            <a:pPr algn="ctr"/>
            <a:r>
              <a:rPr lang="tr-TR" sz="1050" i="1" dirty="0" smtClean="0"/>
              <a:t>Selin Sezen Çavuşoğlu</a:t>
            </a:r>
            <a:r>
              <a:rPr lang="tr-TR" sz="1050" i="1" baseline="30000" dirty="0" smtClean="0"/>
              <a:t>8</a:t>
            </a:r>
            <a:endParaRPr lang="tr-TR" sz="1050" dirty="0" smtClean="0"/>
          </a:p>
          <a:p>
            <a:pPr algn="ctr"/>
            <a:endParaRPr lang="tr-TR" sz="1050" dirty="0"/>
          </a:p>
        </p:txBody>
      </p:sp>
      <p:sp>
        <p:nvSpPr>
          <p:cNvPr id="5" name="TextBox 4"/>
          <p:cNvSpPr txBox="1"/>
          <p:nvPr/>
        </p:nvSpPr>
        <p:spPr>
          <a:xfrm>
            <a:off x="3366770" y="7986545"/>
            <a:ext cx="3330363" cy="1200329"/>
          </a:xfrm>
          <a:prstGeom prst="rect">
            <a:avLst/>
          </a:prstGeom>
          <a:noFill/>
        </p:spPr>
        <p:txBody>
          <a:bodyPr wrap="square" rtlCol="0">
            <a:spAutoFit/>
          </a:bodyPr>
          <a:lstStyle/>
          <a:p>
            <a:r>
              <a:rPr lang="tr-TR" sz="900" baseline="30000" dirty="0"/>
              <a:t>1</a:t>
            </a:r>
            <a:r>
              <a:rPr lang="tr-TR" sz="900" dirty="0"/>
              <a:t>Polar </a:t>
            </a:r>
            <a:r>
              <a:rPr lang="tr-TR" sz="900" dirty="0" err="1"/>
              <a:t>Health</a:t>
            </a:r>
            <a:r>
              <a:rPr lang="tr-TR" sz="900" dirty="0"/>
              <a:t> </a:t>
            </a:r>
            <a:r>
              <a:rPr lang="tr-TR" sz="900" dirty="0" err="1"/>
              <a:t>Economics</a:t>
            </a:r>
            <a:r>
              <a:rPr lang="tr-TR" sz="900" dirty="0"/>
              <a:t> </a:t>
            </a:r>
            <a:r>
              <a:rPr lang="tr-TR" sz="900" dirty="0" err="1"/>
              <a:t>and</a:t>
            </a:r>
            <a:r>
              <a:rPr lang="tr-TR" sz="900" dirty="0"/>
              <a:t> </a:t>
            </a:r>
            <a:r>
              <a:rPr lang="tr-TR" sz="900" dirty="0" err="1"/>
              <a:t>Policy</a:t>
            </a:r>
            <a:r>
              <a:rPr lang="tr-TR" sz="900" dirty="0"/>
              <a:t> Consultancy</a:t>
            </a:r>
            <a:r>
              <a:rPr lang="tr-TR" sz="900" dirty="0" smtClean="0"/>
              <a:t>,</a:t>
            </a:r>
            <a:r>
              <a:rPr lang="tr-TR" sz="900" baseline="30000" dirty="0" smtClean="0"/>
              <a:t>2</a:t>
            </a:r>
            <a:r>
              <a:rPr lang="tr-TR" sz="900" dirty="0" smtClean="0"/>
              <a:t>İstanbul </a:t>
            </a:r>
            <a:r>
              <a:rPr lang="tr-TR" sz="900" dirty="0" err="1"/>
              <a:t>University</a:t>
            </a:r>
            <a:r>
              <a:rPr lang="tr-TR" sz="900" dirty="0"/>
              <a:t> </a:t>
            </a:r>
            <a:r>
              <a:rPr lang="tr-TR" sz="900" dirty="0" err="1"/>
              <a:t>Faculty</a:t>
            </a:r>
            <a:r>
              <a:rPr lang="tr-TR" sz="900" dirty="0"/>
              <a:t> of Cerrahpaşa </a:t>
            </a:r>
            <a:r>
              <a:rPr lang="tr-TR" sz="900" dirty="0" err="1"/>
              <a:t>Medicine</a:t>
            </a:r>
            <a:r>
              <a:rPr lang="tr-TR" sz="900" dirty="0"/>
              <a:t> </a:t>
            </a:r>
            <a:r>
              <a:rPr lang="tr-TR" sz="900" dirty="0" smtClean="0"/>
              <a:t>Hospital</a:t>
            </a:r>
            <a:r>
              <a:rPr lang="tr-TR" sz="900" baseline="30000" dirty="0" smtClean="0"/>
              <a:t>3 </a:t>
            </a:r>
            <a:r>
              <a:rPr lang="tr-TR" sz="900" dirty="0" smtClean="0"/>
              <a:t>Uludağ </a:t>
            </a:r>
            <a:r>
              <a:rPr lang="tr-TR" sz="900" dirty="0" err="1"/>
              <a:t>University</a:t>
            </a:r>
            <a:r>
              <a:rPr lang="tr-TR" sz="900" dirty="0"/>
              <a:t> </a:t>
            </a:r>
            <a:r>
              <a:rPr lang="tr-TR" sz="900" dirty="0" err="1"/>
              <a:t>Faculty</a:t>
            </a:r>
            <a:r>
              <a:rPr lang="tr-TR" sz="900" dirty="0"/>
              <a:t> of </a:t>
            </a:r>
            <a:r>
              <a:rPr lang="tr-TR" sz="900" dirty="0" err="1"/>
              <a:t>Medicine</a:t>
            </a:r>
            <a:r>
              <a:rPr lang="tr-TR" sz="900" dirty="0"/>
              <a:t> </a:t>
            </a:r>
            <a:r>
              <a:rPr lang="tr-TR" sz="900" dirty="0" smtClean="0"/>
              <a:t>Hospital</a:t>
            </a:r>
            <a:r>
              <a:rPr lang="tr-TR" sz="900" baseline="30000" dirty="0" smtClean="0"/>
              <a:t>4</a:t>
            </a:r>
            <a:r>
              <a:rPr lang="tr-TR" sz="900" dirty="0" smtClean="0"/>
              <a:t>Ankara </a:t>
            </a:r>
            <a:r>
              <a:rPr lang="tr-TR" sz="900" dirty="0"/>
              <a:t>Numune Training </a:t>
            </a:r>
            <a:r>
              <a:rPr lang="tr-TR" sz="900" dirty="0" err="1"/>
              <a:t>and</a:t>
            </a:r>
            <a:r>
              <a:rPr lang="tr-TR" sz="900" dirty="0"/>
              <a:t> </a:t>
            </a:r>
            <a:r>
              <a:rPr lang="tr-TR" sz="900" dirty="0" err="1"/>
              <a:t>Research</a:t>
            </a:r>
            <a:r>
              <a:rPr lang="tr-TR" sz="900" dirty="0"/>
              <a:t> </a:t>
            </a:r>
            <a:r>
              <a:rPr lang="tr-TR" sz="900" dirty="0" err="1" smtClean="0"/>
              <a:t>Hospital</a:t>
            </a:r>
            <a:r>
              <a:rPr lang="tr-TR" sz="900" dirty="0" smtClean="0"/>
              <a:t>; </a:t>
            </a:r>
            <a:r>
              <a:rPr lang="tr-TR" sz="900" baseline="30000" dirty="0"/>
              <a:t>5</a:t>
            </a:r>
            <a:r>
              <a:rPr lang="tr-TR" sz="900" dirty="0"/>
              <a:t>Gazi </a:t>
            </a:r>
            <a:r>
              <a:rPr lang="tr-TR" sz="900" dirty="0" err="1"/>
              <a:t>University</a:t>
            </a:r>
            <a:r>
              <a:rPr lang="tr-TR" sz="900" dirty="0"/>
              <a:t> </a:t>
            </a:r>
            <a:r>
              <a:rPr lang="tr-TR" sz="900" dirty="0" err="1"/>
              <a:t>Faculty</a:t>
            </a:r>
            <a:r>
              <a:rPr lang="tr-TR" sz="900" dirty="0"/>
              <a:t> of </a:t>
            </a:r>
            <a:r>
              <a:rPr lang="tr-TR" sz="900" dirty="0" err="1"/>
              <a:t>Medicine</a:t>
            </a:r>
            <a:r>
              <a:rPr lang="tr-TR" sz="900" dirty="0"/>
              <a:t> </a:t>
            </a:r>
            <a:r>
              <a:rPr lang="tr-TR" sz="900" dirty="0" err="1" smtClean="0"/>
              <a:t>Hospital</a:t>
            </a:r>
            <a:r>
              <a:rPr lang="tr-TR" sz="900" dirty="0" smtClean="0"/>
              <a:t> </a:t>
            </a:r>
            <a:r>
              <a:rPr lang="tr-TR" sz="900" baseline="30000" dirty="0" smtClean="0"/>
              <a:t>6</a:t>
            </a:r>
            <a:r>
              <a:rPr lang="tr-TR" sz="900" dirty="0" smtClean="0"/>
              <a:t>Hacettepe </a:t>
            </a:r>
            <a:r>
              <a:rPr lang="tr-TR" sz="900" dirty="0" err="1"/>
              <a:t>University</a:t>
            </a:r>
            <a:r>
              <a:rPr lang="tr-TR" sz="900" dirty="0"/>
              <a:t> </a:t>
            </a:r>
            <a:r>
              <a:rPr lang="tr-TR" sz="900" dirty="0" err="1"/>
              <a:t>Faculty</a:t>
            </a:r>
            <a:r>
              <a:rPr lang="tr-TR" sz="900" dirty="0"/>
              <a:t> of </a:t>
            </a:r>
            <a:r>
              <a:rPr lang="tr-TR" sz="900" dirty="0" err="1"/>
              <a:t>Medicine</a:t>
            </a:r>
            <a:r>
              <a:rPr lang="tr-TR" sz="900" dirty="0"/>
              <a:t> </a:t>
            </a:r>
            <a:r>
              <a:rPr lang="tr-TR" sz="900" dirty="0" err="1" smtClean="0"/>
              <a:t>Hospital</a:t>
            </a:r>
            <a:r>
              <a:rPr lang="tr-TR" sz="900" dirty="0" smtClean="0"/>
              <a:t> </a:t>
            </a:r>
            <a:r>
              <a:rPr lang="tr-TR" sz="900" baseline="30000" dirty="0" smtClean="0"/>
              <a:t>7</a:t>
            </a:r>
            <a:r>
              <a:rPr lang="tr-TR" sz="900" dirty="0" smtClean="0"/>
              <a:t>Gaziantep </a:t>
            </a:r>
            <a:r>
              <a:rPr lang="tr-TR" sz="900" dirty="0" err="1"/>
              <a:t>University</a:t>
            </a:r>
            <a:r>
              <a:rPr lang="tr-TR" sz="900" dirty="0"/>
              <a:t> </a:t>
            </a:r>
            <a:r>
              <a:rPr lang="tr-TR" sz="900" dirty="0" err="1"/>
              <a:t>Faculty</a:t>
            </a:r>
            <a:r>
              <a:rPr lang="tr-TR" sz="900" dirty="0"/>
              <a:t> of </a:t>
            </a:r>
            <a:r>
              <a:rPr lang="tr-TR" sz="900" dirty="0" err="1"/>
              <a:t>Medicine</a:t>
            </a:r>
            <a:r>
              <a:rPr lang="tr-TR" sz="900" dirty="0"/>
              <a:t> </a:t>
            </a:r>
            <a:r>
              <a:rPr lang="tr-TR" sz="900" dirty="0" err="1"/>
              <a:t>Hospital</a:t>
            </a:r>
            <a:r>
              <a:rPr lang="tr-TR" sz="900" dirty="0"/>
              <a:t>, </a:t>
            </a:r>
            <a:r>
              <a:rPr lang="tr-TR" sz="900" dirty="0" smtClean="0"/>
              <a:t> </a:t>
            </a:r>
            <a:r>
              <a:rPr lang="tr-TR" sz="900" baseline="30000" dirty="0" smtClean="0"/>
              <a:t>9</a:t>
            </a:r>
            <a:r>
              <a:rPr lang="tr-TR" sz="900" dirty="0" smtClean="0"/>
              <a:t>Novartis </a:t>
            </a:r>
            <a:r>
              <a:rPr lang="tr-TR" sz="900" dirty="0" err="1"/>
              <a:t>Pharmaceuticals</a:t>
            </a:r>
            <a:r>
              <a:rPr lang="tr-TR" sz="900" dirty="0"/>
              <a:t>, İstanbul, </a:t>
            </a:r>
            <a:r>
              <a:rPr lang="tr-TR" sz="900" dirty="0" err="1"/>
              <a:t>Turkey</a:t>
            </a:r>
            <a:endParaRPr lang="en-US" sz="900" dirty="0"/>
          </a:p>
          <a:p>
            <a:endParaRPr lang="en-US" sz="900" dirty="0"/>
          </a:p>
        </p:txBody>
      </p:sp>
      <p:sp>
        <p:nvSpPr>
          <p:cNvPr id="8" name="TextBox 7"/>
          <p:cNvSpPr txBox="1"/>
          <p:nvPr/>
        </p:nvSpPr>
        <p:spPr>
          <a:xfrm>
            <a:off x="122766" y="1009693"/>
            <a:ext cx="2578100" cy="1200329"/>
          </a:xfrm>
          <a:prstGeom prst="rect">
            <a:avLst/>
          </a:prstGeom>
          <a:noFill/>
        </p:spPr>
        <p:txBody>
          <a:bodyPr wrap="square" rtlCol="0">
            <a:spAutoFit/>
          </a:bodyPr>
          <a:lstStyle/>
          <a:p>
            <a:pPr algn="just"/>
            <a:r>
              <a:rPr lang="en-US" sz="1200" b="1" dirty="0" smtClean="0">
                <a:latin typeface="Calibri"/>
                <a:cs typeface="Calibri"/>
              </a:rPr>
              <a:t>Objectives: </a:t>
            </a:r>
            <a:r>
              <a:rPr lang="en-US" sz="1200" dirty="0" smtClean="0">
                <a:latin typeface="Calibri"/>
                <a:cs typeface="Calibri"/>
              </a:rPr>
              <a:t>The aims of the study are  to calculate the costs of mild, moderate and severe CIU and to estimate the annual economic burden of the disease in Turkey from the payer’s  perspective. </a:t>
            </a:r>
          </a:p>
        </p:txBody>
      </p:sp>
      <p:sp>
        <p:nvSpPr>
          <p:cNvPr id="9" name="TextBox 8"/>
          <p:cNvSpPr txBox="1"/>
          <p:nvPr/>
        </p:nvSpPr>
        <p:spPr>
          <a:xfrm>
            <a:off x="3098800" y="1055860"/>
            <a:ext cx="3759200" cy="2308324"/>
          </a:xfrm>
          <a:prstGeom prst="rect">
            <a:avLst/>
          </a:prstGeom>
          <a:noFill/>
        </p:spPr>
        <p:txBody>
          <a:bodyPr wrap="square" rtlCol="0">
            <a:spAutoFit/>
          </a:bodyPr>
          <a:lstStyle/>
          <a:p>
            <a:pPr algn="just"/>
            <a:r>
              <a:rPr lang="en-US" sz="1200" b="1" dirty="0" smtClean="0"/>
              <a:t>Methodology: </a:t>
            </a:r>
            <a:r>
              <a:rPr lang="en-US" sz="1200" dirty="0" smtClean="0"/>
              <a:t>Delphi panel technique was used to generate expert opinion in determining the types and frequency of the resources used. In the first phase, a questionnaire, designed to explore the use of resources, was prepared and sent to the experts. This was followed by a group meeting designed to reach a consensus. The costs of interventions were calculated by using the  Social </a:t>
            </a:r>
            <a:r>
              <a:rPr lang="en-US" sz="1200" dirty="0" smtClean="0"/>
              <a:t>Security </a:t>
            </a:r>
            <a:r>
              <a:rPr lang="en-US" sz="1200" dirty="0" smtClean="0"/>
              <a:t>Institution’s Health Implementation Guideline (HIG) Fee For Services Points List (Annex 2/B). Costs were calculated for  mild, moderate and severe CIU separately for diagnosis, outpatient, inpatient and emergency care.  </a:t>
            </a:r>
          </a:p>
          <a:p>
            <a:endParaRPr lang="en-US" sz="1200" dirty="0"/>
          </a:p>
        </p:txBody>
      </p:sp>
      <p:graphicFrame>
        <p:nvGraphicFramePr>
          <p:cNvPr id="14" name="Table 13"/>
          <p:cNvGraphicFramePr>
            <a:graphicFrameLocks noGrp="1"/>
          </p:cNvGraphicFramePr>
          <p:nvPr>
            <p:extLst>
              <p:ext uri="{D42A27DB-BD31-4B8C-83A1-F6EECF244321}">
                <p14:modId xmlns:p14="http://schemas.microsoft.com/office/powerpoint/2010/main" val="1122558475"/>
              </p:ext>
            </p:extLst>
          </p:nvPr>
        </p:nvGraphicFramePr>
        <p:xfrm>
          <a:off x="122765" y="6193350"/>
          <a:ext cx="3166534" cy="2072640"/>
        </p:xfrm>
        <a:graphic>
          <a:graphicData uri="http://schemas.openxmlformats.org/drawingml/2006/table">
            <a:tbl>
              <a:tblPr firstRow="1" bandRow="1">
                <a:tableStyleId>{5C22544A-7EE6-4342-B048-85BDC9FD1C3A}</a:tableStyleId>
              </a:tblPr>
              <a:tblGrid>
                <a:gridCol w="1852930"/>
                <a:gridCol w="1313604"/>
              </a:tblGrid>
              <a:tr h="218786">
                <a:tc gridSpan="2">
                  <a:txBody>
                    <a:bodyPr/>
                    <a:lstStyle/>
                    <a:p>
                      <a:r>
                        <a:rPr lang="en-US" sz="1100" dirty="0" smtClean="0"/>
                        <a:t>Cost of Mild</a:t>
                      </a:r>
                      <a:r>
                        <a:rPr lang="en-US" sz="1100" baseline="0" dirty="0" smtClean="0"/>
                        <a:t> CIU (TL)</a:t>
                      </a:r>
                      <a:endParaRPr lang="en-US" sz="1100" dirty="0"/>
                    </a:p>
                  </a:txBody>
                  <a:tcPr/>
                </a:tc>
                <a:tc hMerge="1">
                  <a:txBody>
                    <a:bodyPr/>
                    <a:lstStyle/>
                    <a:p>
                      <a:endParaRPr lang="en-US" dirty="0"/>
                    </a:p>
                  </a:txBody>
                  <a:tcPr/>
                </a:tc>
              </a:tr>
              <a:tr h="218786">
                <a:tc>
                  <a:txBody>
                    <a:bodyPr/>
                    <a:lstStyle/>
                    <a:p>
                      <a:r>
                        <a:rPr lang="en-US" sz="1100" dirty="0" smtClean="0"/>
                        <a:t>Cost of etiology</a:t>
                      </a:r>
                      <a:endParaRPr lang="en-US" sz="1100" dirty="0"/>
                    </a:p>
                  </a:txBody>
                  <a:tcPr/>
                </a:tc>
                <a:tc>
                  <a:txBody>
                    <a:bodyPr/>
                    <a:lstStyle/>
                    <a:p>
                      <a:r>
                        <a:rPr lang="en-US" sz="1100" dirty="0" smtClean="0"/>
                        <a:t>26,29</a:t>
                      </a:r>
                      <a:endParaRPr lang="en-US" sz="1100" dirty="0"/>
                    </a:p>
                  </a:txBody>
                  <a:tcPr/>
                </a:tc>
              </a:tr>
              <a:tr h="218786">
                <a:tc>
                  <a:txBody>
                    <a:bodyPr/>
                    <a:lstStyle/>
                    <a:p>
                      <a:r>
                        <a:rPr lang="en-US" sz="1100" dirty="0" smtClean="0"/>
                        <a:t>Cost of outpatient</a:t>
                      </a:r>
                      <a:r>
                        <a:rPr lang="en-US" sz="1100" baseline="0" dirty="0" smtClean="0"/>
                        <a:t> care</a:t>
                      </a:r>
                      <a:endParaRPr lang="en-US" sz="1100" dirty="0"/>
                    </a:p>
                  </a:txBody>
                  <a:tcPr/>
                </a:tc>
                <a:tc>
                  <a:txBody>
                    <a:bodyPr/>
                    <a:lstStyle/>
                    <a:p>
                      <a:r>
                        <a:rPr lang="en-US" sz="1100" dirty="0" smtClean="0"/>
                        <a:t>699,07</a:t>
                      </a:r>
                      <a:endParaRPr lang="en-US" sz="1100" dirty="0"/>
                    </a:p>
                  </a:txBody>
                  <a:tcPr/>
                </a:tc>
              </a:tr>
              <a:tr h="218786">
                <a:tc>
                  <a:txBody>
                    <a:bodyPr/>
                    <a:lstStyle/>
                    <a:p>
                      <a:r>
                        <a:rPr lang="en-US" sz="1100" dirty="0" smtClean="0"/>
                        <a:t>Total</a:t>
                      </a:r>
                      <a:endParaRPr lang="en-US" sz="1100" dirty="0"/>
                    </a:p>
                  </a:txBody>
                  <a:tcPr/>
                </a:tc>
                <a:tc>
                  <a:txBody>
                    <a:bodyPr/>
                    <a:lstStyle/>
                    <a:p>
                      <a:r>
                        <a:rPr lang="en-US" sz="1100" dirty="0" smtClean="0"/>
                        <a:t>725,36</a:t>
                      </a:r>
                      <a:endParaRPr lang="en-US" sz="1100" dirty="0"/>
                    </a:p>
                  </a:txBody>
                  <a:tcPr/>
                </a:tc>
              </a:tr>
              <a:tr h="218786">
                <a:tc>
                  <a:txBody>
                    <a:bodyPr/>
                    <a:lstStyle/>
                    <a:p>
                      <a:r>
                        <a:rPr lang="en-US" sz="1100" dirty="0" smtClean="0"/>
                        <a:t>2013 population</a:t>
                      </a:r>
                      <a:endParaRPr lang="en-US" sz="1100" dirty="0"/>
                    </a:p>
                  </a:txBody>
                  <a:tcPr/>
                </a:tc>
                <a:tc>
                  <a:txBody>
                    <a:bodyPr/>
                    <a:lstStyle/>
                    <a:p>
                      <a:r>
                        <a:rPr lang="en-US" sz="1100" dirty="0" smtClean="0"/>
                        <a:t>76.667.864</a:t>
                      </a:r>
                      <a:endParaRPr lang="en-US" sz="1100" dirty="0"/>
                    </a:p>
                  </a:txBody>
                  <a:tcPr/>
                </a:tc>
              </a:tr>
              <a:tr h="218786">
                <a:tc>
                  <a:txBody>
                    <a:bodyPr/>
                    <a:lstStyle/>
                    <a:p>
                      <a:r>
                        <a:rPr lang="en-US" sz="1100" dirty="0" smtClean="0"/>
                        <a:t>CIU population</a:t>
                      </a:r>
                      <a:endParaRPr lang="en-US" sz="1100" dirty="0"/>
                    </a:p>
                  </a:txBody>
                  <a:tcPr/>
                </a:tc>
                <a:tc>
                  <a:txBody>
                    <a:bodyPr/>
                    <a:lstStyle/>
                    <a:p>
                      <a:r>
                        <a:rPr lang="en-US" sz="1100" dirty="0" smtClean="0"/>
                        <a:t>230.004</a:t>
                      </a:r>
                      <a:endParaRPr lang="en-US" sz="1100" dirty="0"/>
                    </a:p>
                  </a:txBody>
                  <a:tcPr/>
                </a:tc>
              </a:tr>
              <a:tr h="218786">
                <a:tc>
                  <a:txBody>
                    <a:bodyPr/>
                    <a:lstStyle/>
                    <a:p>
                      <a:r>
                        <a:rPr lang="en-US" sz="1100" dirty="0" smtClean="0"/>
                        <a:t>Mild CIU population</a:t>
                      </a:r>
                      <a:endParaRPr lang="en-US" sz="1100" dirty="0"/>
                    </a:p>
                  </a:txBody>
                  <a:tcPr/>
                </a:tc>
                <a:tc>
                  <a:txBody>
                    <a:bodyPr/>
                    <a:lstStyle/>
                    <a:p>
                      <a:r>
                        <a:rPr lang="en-US" sz="1100" dirty="0" smtClean="0"/>
                        <a:t>115.002</a:t>
                      </a:r>
                      <a:endParaRPr lang="en-US" sz="1100" dirty="0"/>
                    </a:p>
                  </a:txBody>
                  <a:tcPr/>
                </a:tc>
              </a:tr>
              <a:tr h="218786">
                <a:tc>
                  <a:txBody>
                    <a:bodyPr/>
                    <a:lstStyle/>
                    <a:p>
                      <a:r>
                        <a:rPr lang="en-US" sz="1100" dirty="0" smtClean="0"/>
                        <a:t>Cost of</a:t>
                      </a:r>
                      <a:r>
                        <a:rPr lang="en-US" sz="1100" baseline="0" dirty="0" smtClean="0"/>
                        <a:t> mild CIU</a:t>
                      </a:r>
                      <a:endParaRPr lang="en-US" sz="1100" dirty="0"/>
                    </a:p>
                  </a:txBody>
                  <a:tcPr/>
                </a:tc>
                <a:tc>
                  <a:txBody>
                    <a:bodyPr/>
                    <a:lstStyle/>
                    <a:p>
                      <a:r>
                        <a:rPr lang="en-US" sz="1100" dirty="0" smtClean="0"/>
                        <a:t>83.417.703</a:t>
                      </a:r>
                      <a:endParaRPr lang="en-US" sz="1100" dirty="0"/>
                    </a:p>
                  </a:txBody>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125314581"/>
              </p:ext>
            </p:extLst>
          </p:nvPr>
        </p:nvGraphicFramePr>
        <p:xfrm>
          <a:off x="3366770" y="5136665"/>
          <a:ext cx="3166534" cy="2849880"/>
        </p:xfrm>
        <a:graphic>
          <a:graphicData uri="http://schemas.openxmlformats.org/drawingml/2006/table">
            <a:tbl>
              <a:tblPr firstRow="1" bandRow="1">
                <a:tableStyleId>{5C22544A-7EE6-4342-B048-85BDC9FD1C3A}</a:tableStyleId>
              </a:tblPr>
              <a:tblGrid>
                <a:gridCol w="2180167"/>
                <a:gridCol w="986367"/>
              </a:tblGrid>
              <a:tr h="243743">
                <a:tc gridSpan="2">
                  <a:txBody>
                    <a:bodyPr/>
                    <a:lstStyle/>
                    <a:p>
                      <a:r>
                        <a:rPr lang="en-US" sz="1100" dirty="0" smtClean="0"/>
                        <a:t>Cost of </a:t>
                      </a:r>
                      <a:r>
                        <a:rPr lang="en-US" sz="1100" baseline="0" dirty="0" smtClean="0"/>
                        <a:t> Moderate CIU (TL)</a:t>
                      </a:r>
                      <a:endParaRPr lang="en-US" sz="1100" dirty="0"/>
                    </a:p>
                  </a:txBody>
                  <a:tcPr/>
                </a:tc>
                <a:tc hMerge="1">
                  <a:txBody>
                    <a:bodyPr/>
                    <a:lstStyle/>
                    <a:p>
                      <a:endParaRPr lang="en-US" dirty="0"/>
                    </a:p>
                  </a:txBody>
                  <a:tcPr/>
                </a:tc>
              </a:tr>
              <a:tr h="243743">
                <a:tc>
                  <a:txBody>
                    <a:bodyPr/>
                    <a:lstStyle/>
                    <a:p>
                      <a:r>
                        <a:rPr lang="en-US" sz="1100" dirty="0" smtClean="0"/>
                        <a:t>Cost of etiology</a:t>
                      </a:r>
                      <a:endParaRPr lang="en-US" sz="1100" dirty="0"/>
                    </a:p>
                  </a:txBody>
                  <a:tcPr/>
                </a:tc>
                <a:tc>
                  <a:txBody>
                    <a:bodyPr/>
                    <a:lstStyle/>
                    <a:p>
                      <a:r>
                        <a:rPr lang="en-US" sz="1100" dirty="0" smtClean="0"/>
                        <a:t>27,45</a:t>
                      </a:r>
                      <a:endParaRPr lang="en-US" sz="1100" dirty="0"/>
                    </a:p>
                  </a:txBody>
                  <a:tcPr/>
                </a:tc>
              </a:tr>
              <a:tr h="243743">
                <a:tc>
                  <a:txBody>
                    <a:bodyPr/>
                    <a:lstStyle/>
                    <a:p>
                      <a:r>
                        <a:rPr lang="en-US" sz="1100" dirty="0" smtClean="0"/>
                        <a:t>Cost of outpatient</a:t>
                      </a:r>
                      <a:r>
                        <a:rPr lang="en-US" sz="1100" baseline="0" dirty="0" smtClean="0"/>
                        <a:t> care</a:t>
                      </a:r>
                      <a:endParaRPr lang="en-US" sz="1100" dirty="0"/>
                    </a:p>
                  </a:txBody>
                  <a:tcPr/>
                </a:tc>
                <a:tc>
                  <a:txBody>
                    <a:bodyPr/>
                    <a:lstStyle/>
                    <a:p>
                      <a:r>
                        <a:rPr lang="en-US" sz="1100" dirty="0" smtClean="0"/>
                        <a:t>848,44</a:t>
                      </a:r>
                      <a:endParaRPr lang="en-US" sz="1100" dirty="0"/>
                    </a:p>
                  </a:txBody>
                  <a:tcPr/>
                </a:tc>
              </a:tr>
              <a:tr h="243743">
                <a:tc>
                  <a:txBody>
                    <a:bodyPr/>
                    <a:lstStyle/>
                    <a:p>
                      <a:r>
                        <a:rPr lang="en-US" sz="1100" dirty="0" smtClean="0"/>
                        <a:t>Cost of inpatient care</a:t>
                      </a:r>
                      <a:endParaRPr lang="en-US" sz="1100" dirty="0"/>
                    </a:p>
                  </a:txBody>
                  <a:tcPr/>
                </a:tc>
                <a:tc>
                  <a:txBody>
                    <a:bodyPr/>
                    <a:lstStyle/>
                    <a:p>
                      <a:r>
                        <a:rPr lang="en-US" sz="1100" dirty="0" smtClean="0"/>
                        <a:t>287,65</a:t>
                      </a:r>
                      <a:endParaRPr lang="en-US" sz="1100" dirty="0"/>
                    </a:p>
                  </a:txBody>
                  <a:tcPr/>
                </a:tc>
              </a:tr>
              <a:tr h="243743">
                <a:tc>
                  <a:txBody>
                    <a:bodyPr/>
                    <a:lstStyle/>
                    <a:p>
                      <a:r>
                        <a:rPr lang="en-US" sz="1100" dirty="0" smtClean="0"/>
                        <a:t>Cost of emergency care</a:t>
                      </a:r>
                      <a:endParaRPr lang="en-US" sz="1100" dirty="0"/>
                    </a:p>
                  </a:txBody>
                  <a:tcPr/>
                </a:tc>
                <a:tc>
                  <a:txBody>
                    <a:bodyPr/>
                    <a:lstStyle/>
                    <a:p>
                      <a:r>
                        <a:rPr lang="en-US" sz="1100" dirty="0" smtClean="0"/>
                        <a:t>117,65</a:t>
                      </a:r>
                      <a:endParaRPr lang="en-US" sz="1100" dirty="0"/>
                    </a:p>
                  </a:txBody>
                  <a:tcPr/>
                </a:tc>
              </a:tr>
              <a:tr h="243743">
                <a:tc>
                  <a:txBody>
                    <a:bodyPr/>
                    <a:lstStyle/>
                    <a:p>
                      <a:r>
                        <a:rPr lang="en-US" sz="1100" dirty="0" smtClean="0"/>
                        <a:t>Additional</a:t>
                      </a:r>
                      <a:r>
                        <a:rPr lang="en-US" sz="1100" baseline="0" dirty="0" smtClean="0"/>
                        <a:t> cost of angioedema</a:t>
                      </a:r>
                      <a:endParaRPr lang="en-US" sz="1100" dirty="0"/>
                    </a:p>
                  </a:txBody>
                  <a:tcPr/>
                </a:tc>
                <a:tc>
                  <a:txBody>
                    <a:bodyPr/>
                    <a:lstStyle/>
                    <a:p>
                      <a:r>
                        <a:rPr lang="en-US" sz="1100" dirty="0" smtClean="0"/>
                        <a:t>41,43</a:t>
                      </a:r>
                      <a:endParaRPr lang="en-US" sz="1100" dirty="0"/>
                    </a:p>
                  </a:txBody>
                  <a:tcPr/>
                </a:tc>
              </a:tr>
              <a:tr h="243743">
                <a:tc>
                  <a:txBody>
                    <a:bodyPr/>
                    <a:lstStyle/>
                    <a:p>
                      <a:r>
                        <a:rPr lang="en-US" sz="1100" dirty="0" smtClean="0"/>
                        <a:t>Total</a:t>
                      </a:r>
                      <a:endParaRPr lang="en-US" sz="1100" dirty="0"/>
                    </a:p>
                  </a:txBody>
                  <a:tcPr/>
                </a:tc>
                <a:tc>
                  <a:txBody>
                    <a:bodyPr/>
                    <a:lstStyle/>
                    <a:p>
                      <a:r>
                        <a:rPr lang="en-US" sz="1100" dirty="0" smtClean="0"/>
                        <a:t>1.322,61</a:t>
                      </a:r>
                      <a:endParaRPr lang="en-US" sz="1100" dirty="0"/>
                    </a:p>
                  </a:txBody>
                  <a:tcPr/>
                </a:tc>
              </a:tr>
              <a:tr h="243743">
                <a:tc>
                  <a:txBody>
                    <a:bodyPr/>
                    <a:lstStyle/>
                    <a:p>
                      <a:r>
                        <a:rPr lang="en-US" sz="1100" dirty="0" smtClean="0"/>
                        <a:t>2013 population</a:t>
                      </a:r>
                      <a:endParaRPr lang="en-US" sz="1100" dirty="0"/>
                    </a:p>
                  </a:txBody>
                  <a:tcPr/>
                </a:tc>
                <a:tc>
                  <a:txBody>
                    <a:bodyPr/>
                    <a:lstStyle/>
                    <a:p>
                      <a:r>
                        <a:rPr lang="en-US" sz="1100" dirty="0" smtClean="0"/>
                        <a:t>76.667.864</a:t>
                      </a:r>
                      <a:endParaRPr lang="en-US" sz="1100" dirty="0"/>
                    </a:p>
                  </a:txBody>
                  <a:tcPr/>
                </a:tc>
              </a:tr>
              <a:tr h="243743">
                <a:tc>
                  <a:txBody>
                    <a:bodyPr/>
                    <a:lstStyle/>
                    <a:p>
                      <a:r>
                        <a:rPr lang="en-US" sz="1100" dirty="0" smtClean="0"/>
                        <a:t>CIU population</a:t>
                      </a:r>
                      <a:endParaRPr lang="en-US" sz="1100" dirty="0"/>
                    </a:p>
                  </a:txBody>
                  <a:tcPr/>
                </a:tc>
                <a:tc>
                  <a:txBody>
                    <a:bodyPr/>
                    <a:lstStyle/>
                    <a:p>
                      <a:r>
                        <a:rPr lang="en-US" sz="1100" dirty="0" smtClean="0"/>
                        <a:t>230.004</a:t>
                      </a:r>
                      <a:endParaRPr lang="en-US" sz="1100" dirty="0"/>
                    </a:p>
                  </a:txBody>
                  <a:tcPr/>
                </a:tc>
              </a:tr>
              <a:tr h="243743">
                <a:tc>
                  <a:txBody>
                    <a:bodyPr/>
                    <a:lstStyle/>
                    <a:p>
                      <a:r>
                        <a:rPr lang="en-US" sz="1100" dirty="0" smtClean="0"/>
                        <a:t>Moderate CIU population</a:t>
                      </a:r>
                      <a:endParaRPr lang="en-US" sz="1100" dirty="0"/>
                    </a:p>
                  </a:txBody>
                  <a:tcPr/>
                </a:tc>
                <a:tc>
                  <a:txBody>
                    <a:bodyPr/>
                    <a:lstStyle/>
                    <a:p>
                      <a:r>
                        <a:rPr lang="en-US" sz="1100" dirty="0" smtClean="0"/>
                        <a:t>92.001</a:t>
                      </a:r>
                      <a:endParaRPr lang="en-US" sz="1100" dirty="0"/>
                    </a:p>
                  </a:txBody>
                  <a:tcPr/>
                </a:tc>
              </a:tr>
              <a:tr h="243743">
                <a:tc>
                  <a:txBody>
                    <a:bodyPr/>
                    <a:lstStyle/>
                    <a:p>
                      <a:r>
                        <a:rPr lang="en-US" sz="1100" dirty="0" smtClean="0"/>
                        <a:t>Cost of</a:t>
                      </a:r>
                      <a:r>
                        <a:rPr lang="en-US" sz="1100" baseline="0" dirty="0" smtClean="0"/>
                        <a:t> mild CIU</a:t>
                      </a:r>
                      <a:endParaRPr lang="en-US" sz="1100" dirty="0"/>
                    </a:p>
                  </a:txBody>
                  <a:tcPr/>
                </a:tc>
                <a:tc>
                  <a:txBody>
                    <a:bodyPr/>
                    <a:lstStyle/>
                    <a:p>
                      <a:r>
                        <a:rPr lang="en-US" sz="1100" dirty="0" smtClean="0"/>
                        <a:t>121.682.158</a:t>
                      </a:r>
                      <a:endParaRPr lang="en-US" sz="1100" dirty="0"/>
                    </a:p>
                  </a:txBody>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600043990"/>
              </p:ext>
            </p:extLst>
          </p:nvPr>
        </p:nvGraphicFramePr>
        <p:xfrm>
          <a:off x="122765" y="3193365"/>
          <a:ext cx="3166534" cy="2849880"/>
        </p:xfrm>
        <a:graphic>
          <a:graphicData uri="http://schemas.openxmlformats.org/drawingml/2006/table">
            <a:tbl>
              <a:tblPr firstRow="1" bandRow="1">
                <a:tableStyleId>{5C22544A-7EE6-4342-B048-85BDC9FD1C3A}</a:tableStyleId>
              </a:tblPr>
              <a:tblGrid>
                <a:gridCol w="2180167"/>
                <a:gridCol w="986367"/>
              </a:tblGrid>
              <a:tr h="234581">
                <a:tc gridSpan="2">
                  <a:txBody>
                    <a:bodyPr/>
                    <a:lstStyle/>
                    <a:p>
                      <a:r>
                        <a:rPr lang="en-US" sz="1100" dirty="0" smtClean="0"/>
                        <a:t>Cost of </a:t>
                      </a:r>
                      <a:r>
                        <a:rPr lang="en-US" sz="1100" baseline="0" dirty="0" smtClean="0"/>
                        <a:t> Severe CIU (TL)</a:t>
                      </a:r>
                      <a:endParaRPr lang="en-US" sz="1100" dirty="0"/>
                    </a:p>
                  </a:txBody>
                  <a:tcPr/>
                </a:tc>
                <a:tc hMerge="1">
                  <a:txBody>
                    <a:bodyPr/>
                    <a:lstStyle/>
                    <a:p>
                      <a:endParaRPr lang="en-US" dirty="0"/>
                    </a:p>
                  </a:txBody>
                  <a:tcPr/>
                </a:tc>
              </a:tr>
              <a:tr h="234581">
                <a:tc>
                  <a:txBody>
                    <a:bodyPr/>
                    <a:lstStyle/>
                    <a:p>
                      <a:r>
                        <a:rPr lang="en-US" sz="1100" dirty="0" smtClean="0"/>
                        <a:t>Cost of etiology</a:t>
                      </a:r>
                      <a:endParaRPr lang="en-US" sz="1100" dirty="0"/>
                    </a:p>
                  </a:txBody>
                  <a:tcPr/>
                </a:tc>
                <a:tc>
                  <a:txBody>
                    <a:bodyPr/>
                    <a:lstStyle/>
                    <a:p>
                      <a:r>
                        <a:rPr lang="en-US" sz="1100" dirty="0" smtClean="0"/>
                        <a:t>31,78</a:t>
                      </a:r>
                      <a:endParaRPr lang="en-US" sz="1100" dirty="0"/>
                    </a:p>
                  </a:txBody>
                  <a:tcPr/>
                </a:tc>
              </a:tr>
              <a:tr h="234581">
                <a:tc>
                  <a:txBody>
                    <a:bodyPr/>
                    <a:lstStyle/>
                    <a:p>
                      <a:r>
                        <a:rPr lang="en-US" sz="1100" dirty="0" smtClean="0"/>
                        <a:t>Cost of outpatient</a:t>
                      </a:r>
                      <a:r>
                        <a:rPr lang="en-US" sz="1100" baseline="0" dirty="0" smtClean="0"/>
                        <a:t> care</a:t>
                      </a:r>
                      <a:endParaRPr lang="en-US" sz="1100" dirty="0"/>
                    </a:p>
                  </a:txBody>
                  <a:tcPr/>
                </a:tc>
                <a:tc>
                  <a:txBody>
                    <a:bodyPr/>
                    <a:lstStyle/>
                    <a:p>
                      <a:r>
                        <a:rPr lang="en-US" sz="1100" dirty="0" smtClean="0"/>
                        <a:t>1.246,41</a:t>
                      </a:r>
                      <a:endParaRPr lang="en-US" sz="1100" dirty="0"/>
                    </a:p>
                  </a:txBody>
                  <a:tcPr/>
                </a:tc>
              </a:tr>
              <a:tr h="234581">
                <a:tc>
                  <a:txBody>
                    <a:bodyPr/>
                    <a:lstStyle/>
                    <a:p>
                      <a:r>
                        <a:rPr lang="en-US" sz="1100" dirty="0" smtClean="0"/>
                        <a:t>Cost of inpatient care</a:t>
                      </a:r>
                      <a:endParaRPr lang="en-US" sz="1100" dirty="0"/>
                    </a:p>
                  </a:txBody>
                  <a:tcPr/>
                </a:tc>
                <a:tc>
                  <a:txBody>
                    <a:bodyPr/>
                    <a:lstStyle/>
                    <a:p>
                      <a:r>
                        <a:rPr lang="en-US" sz="1100" dirty="0" smtClean="0"/>
                        <a:t>951,57</a:t>
                      </a:r>
                      <a:endParaRPr lang="en-US" sz="1100" dirty="0"/>
                    </a:p>
                  </a:txBody>
                  <a:tcPr/>
                </a:tc>
              </a:tr>
              <a:tr h="234581">
                <a:tc>
                  <a:txBody>
                    <a:bodyPr/>
                    <a:lstStyle/>
                    <a:p>
                      <a:r>
                        <a:rPr lang="en-US" sz="1100" dirty="0" smtClean="0"/>
                        <a:t>Cost of emergency care</a:t>
                      </a:r>
                      <a:endParaRPr lang="en-US" sz="1100" dirty="0"/>
                    </a:p>
                  </a:txBody>
                  <a:tcPr/>
                </a:tc>
                <a:tc>
                  <a:txBody>
                    <a:bodyPr/>
                    <a:lstStyle/>
                    <a:p>
                      <a:r>
                        <a:rPr lang="en-US" sz="1100" dirty="0" smtClean="0"/>
                        <a:t>207,56</a:t>
                      </a:r>
                      <a:endParaRPr lang="en-US" sz="1100" dirty="0"/>
                    </a:p>
                  </a:txBody>
                  <a:tcPr/>
                </a:tc>
              </a:tr>
              <a:tr h="234581">
                <a:tc>
                  <a:txBody>
                    <a:bodyPr/>
                    <a:lstStyle/>
                    <a:p>
                      <a:r>
                        <a:rPr lang="en-US" sz="1100" dirty="0" smtClean="0"/>
                        <a:t>Additional</a:t>
                      </a:r>
                      <a:r>
                        <a:rPr lang="en-US" sz="1100" baseline="0" dirty="0" smtClean="0"/>
                        <a:t> cost of angioedema</a:t>
                      </a:r>
                      <a:endParaRPr lang="en-US" sz="1100" dirty="0"/>
                    </a:p>
                  </a:txBody>
                  <a:tcPr/>
                </a:tc>
                <a:tc>
                  <a:txBody>
                    <a:bodyPr/>
                    <a:lstStyle/>
                    <a:p>
                      <a:r>
                        <a:rPr lang="en-US" sz="1100" dirty="0" smtClean="0"/>
                        <a:t>41,43</a:t>
                      </a:r>
                      <a:endParaRPr lang="en-US" sz="1100" dirty="0"/>
                    </a:p>
                  </a:txBody>
                  <a:tcPr/>
                </a:tc>
              </a:tr>
              <a:tr h="234581">
                <a:tc>
                  <a:txBody>
                    <a:bodyPr/>
                    <a:lstStyle/>
                    <a:p>
                      <a:r>
                        <a:rPr lang="en-US" sz="1100" dirty="0" smtClean="0"/>
                        <a:t>Total</a:t>
                      </a:r>
                      <a:endParaRPr lang="en-US" sz="1100" dirty="0"/>
                    </a:p>
                  </a:txBody>
                  <a:tcPr/>
                </a:tc>
                <a:tc>
                  <a:txBody>
                    <a:bodyPr/>
                    <a:lstStyle/>
                    <a:p>
                      <a:r>
                        <a:rPr lang="en-US" sz="1100" dirty="0" smtClean="0"/>
                        <a:t>2.478,75</a:t>
                      </a:r>
                      <a:endParaRPr lang="en-US" sz="1100" dirty="0"/>
                    </a:p>
                  </a:txBody>
                  <a:tcPr/>
                </a:tc>
              </a:tr>
              <a:tr h="234581">
                <a:tc>
                  <a:txBody>
                    <a:bodyPr/>
                    <a:lstStyle/>
                    <a:p>
                      <a:r>
                        <a:rPr lang="en-US" sz="1100" dirty="0" smtClean="0"/>
                        <a:t>2013 population</a:t>
                      </a:r>
                      <a:endParaRPr lang="en-US" sz="1100" dirty="0"/>
                    </a:p>
                  </a:txBody>
                  <a:tcPr/>
                </a:tc>
                <a:tc>
                  <a:txBody>
                    <a:bodyPr/>
                    <a:lstStyle/>
                    <a:p>
                      <a:r>
                        <a:rPr lang="en-US" sz="1100" dirty="0" smtClean="0"/>
                        <a:t>76.667.864</a:t>
                      </a:r>
                      <a:endParaRPr lang="en-US" sz="1100" dirty="0"/>
                    </a:p>
                  </a:txBody>
                  <a:tcPr/>
                </a:tc>
              </a:tr>
              <a:tr h="234581">
                <a:tc>
                  <a:txBody>
                    <a:bodyPr/>
                    <a:lstStyle/>
                    <a:p>
                      <a:r>
                        <a:rPr lang="en-US" sz="1100" dirty="0" smtClean="0"/>
                        <a:t>CIU population</a:t>
                      </a:r>
                      <a:endParaRPr lang="en-US" sz="1100" dirty="0"/>
                    </a:p>
                  </a:txBody>
                  <a:tcPr/>
                </a:tc>
                <a:tc>
                  <a:txBody>
                    <a:bodyPr/>
                    <a:lstStyle/>
                    <a:p>
                      <a:r>
                        <a:rPr lang="en-US" sz="1100" dirty="0" smtClean="0"/>
                        <a:t>230.004</a:t>
                      </a:r>
                      <a:endParaRPr lang="en-US" sz="1100" dirty="0"/>
                    </a:p>
                  </a:txBody>
                  <a:tcPr/>
                </a:tc>
              </a:tr>
              <a:tr h="234581">
                <a:tc>
                  <a:txBody>
                    <a:bodyPr/>
                    <a:lstStyle/>
                    <a:p>
                      <a:r>
                        <a:rPr lang="en-US" sz="1100" dirty="0" smtClean="0"/>
                        <a:t>Severe CIU population</a:t>
                      </a:r>
                      <a:endParaRPr lang="en-US" sz="1100" dirty="0"/>
                    </a:p>
                  </a:txBody>
                  <a:tcPr/>
                </a:tc>
                <a:tc>
                  <a:txBody>
                    <a:bodyPr/>
                    <a:lstStyle/>
                    <a:p>
                      <a:r>
                        <a:rPr lang="en-US" sz="1100" dirty="0" smtClean="0"/>
                        <a:t>23.000</a:t>
                      </a:r>
                      <a:endParaRPr lang="en-US" sz="1100" dirty="0"/>
                    </a:p>
                  </a:txBody>
                  <a:tcPr/>
                </a:tc>
              </a:tr>
              <a:tr h="234581">
                <a:tc>
                  <a:txBody>
                    <a:bodyPr/>
                    <a:lstStyle/>
                    <a:p>
                      <a:r>
                        <a:rPr lang="en-US" sz="1100" dirty="0" smtClean="0"/>
                        <a:t>Cost of</a:t>
                      </a:r>
                      <a:r>
                        <a:rPr lang="en-US" sz="1100" baseline="0" dirty="0" smtClean="0"/>
                        <a:t> mild CIU</a:t>
                      </a:r>
                      <a:endParaRPr lang="en-US" sz="1100" dirty="0"/>
                    </a:p>
                  </a:txBody>
                  <a:tcPr/>
                </a:tc>
                <a:tc>
                  <a:txBody>
                    <a:bodyPr/>
                    <a:lstStyle/>
                    <a:p>
                      <a:r>
                        <a:rPr lang="en-US" sz="1100" dirty="0" smtClean="0"/>
                        <a:t>57.012.117</a:t>
                      </a:r>
                      <a:endParaRPr lang="en-US" sz="1100" dirty="0"/>
                    </a:p>
                  </a:txBody>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3589048138"/>
              </p:ext>
            </p:extLst>
          </p:nvPr>
        </p:nvGraphicFramePr>
        <p:xfrm>
          <a:off x="3462865" y="3248461"/>
          <a:ext cx="2798234" cy="1813560"/>
        </p:xfrm>
        <a:graphic>
          <a:graphicData uri="http://schemas.openxmlformats.org/drawingml/2006/table">
            <a:tbl>
              <a:tblPr firstRow="1" bandRow="1">
                <a:tableStyleId>{5C22544A-7EE6-4342-B048-85BDC9FD1C3A}</a:tableStyleId>
              </a:tblPr>
              <a:tblGrid>
                <a:gridCol w="2369510"/>
                <a:gridCol w="428724"/>
              </a:tblGrid>
              <a:tr h="228129">
                <a:tc gridSpan="2">
                  <a:txBody>
                    <a:bodyPr/>
                    <a:lstStyle/>
                    <a:p>
                      <a:r>
                        <a:rPr lang="en-US" sz="1100" b="1" kern="1200" dirty="0" smtClean="0">
                          <a:solidFill>
                            <a:schemeClr val="bg1"/>
                          </a:solidFill>
                          <a:latin typeface="+mn-lt"/>
                          <a:ea typeface="+mn-ea"/>
                          <a:cs typeface="+mn-cs"/>
                        </a:rPr>
                        <a:t>Epidemiology of CIU in Turkey</a:t>
                      </a:r>
                      <a:endParaRPr lang="en-US" sz="1100" b="1" kern="1200" dirty="0">
                        <a:solidFill>
                          <a:schemeClr val="bg1"/>
                        </a:solidFill>
                        <a:latin typeface="+mn-lt"/>
                        <a:ea typeface="+mn-ea"/>
                        <a:cs typeface="+mn-cs"/>
                      </a:endParaRPr>
                    </a:p>
                  </a:txBody>
                  <a:tcPr/>
                </a:tc>
                <a:tc hMerge="1">
                  <a:txBody>
                    <a:bodyPr/>
                    <a:lstStyle/>
                    <a:p>
                      <a:endParaRPr lang="en-US" dirty="0"/>
                    </a:p>
                  </a:txBody>
                  <a:tcPr/>
                </a:tc>
              </a:tr>
              <a:tr h="228129">
                <a:tc>
                  <a:txBody>
                    <a:bodyPr/>
                    <a:lstStyle/>
                    <a:p>
                      <a:r>
                        <a:rPr lang="en-US" sz="1100" dirty="0" smtClean="0"/>
                        <a:t>% of </a:t>
                      </a:r>
                      <a:r>
                        <a:rPr lang="en-US" sz="1100" dirty="0" err="1" smtClean="0"/>
                        <a:t>urticaria</a:t>
                      </a:r>
                      <a:r>
                        <a:rPr lang="en-US" sz="1100" dirty="0" smtClean="0"/>
                        <a:t>/</a:t>
                      </a:r>
                      <a:r>
                        <a:rPr lang="en-US" sz="1100" baseline="0" dirty="0" smtClean="0"/>
                        <a:t> general population</a:t>
                      </a:r>
                      <a:endParaRPr lang="en-US" sz="1100" dirty="0"/>
                    </a:p>
                  </a:txBody>
                  <a:tcPr/>
                </a:tc>
                <a:tc>
                  <a:txBody>
                    <a:bodyPr/>
                    <a:lstStyle/>
                    <a:p>
                      <a:r>
                        <a:rPr lang="en-US" sz="1100" dirty="0" smtClean="0"/>
                        <a:t>20</a:t>
                      </a:r>
                      <a:endParaRPr lang="en-US" sz="1100" dirty="0"/>
                    </a:p>
                  </a:txBody>
                  <a:tcPr/>
                </a:tc>
              </a:tr>
              <a:tr h="228129">
                <a:tc>
                  <a:txBody>
                    <a:bodyPr/>
                    <a:lstStyle/>
                    <a:p>
                      <a:r>
                        <a:rPr lang="en-US" sz="1100" dirty="0" smtClean="0"/>
                        <a:t>% of CIU/</a:t>
                      </a:r>
                      <a:r>
                        <a:rPr lang="en-US" sz="1100" baseline="0" dirty="0" smtClean="0"/>
                        <a:t> general population</a:t>
                      </a:r>
                      <a:endParaRPr lang="en-US" sz="1100" dirty="0"/>
                    </a:p>
                  </a:txBody>
                  <a:tcPr/>
                </a:tc>
                <a:tc>
                  <a:txBody>
                    <a:bodyPr/>
                    <a:lstStyle/>
                    <a:p>
                      <a:r>
                        <a:rPr lang="en-US" sz="1100" dirty="0" smtClean="0"/>
                        <a:t>0,3</a:t>
                      </a:r>
                      <a:endParaRPr lang="en-US" sz="1100" dirty="0"/>
                    </a:p>
                  </a:txBody>
                  <a:tcPr/>
                </a:tc>
              </a:tr>
              <a:tr h="228129">
                <a:tc>
                  <a:txBody>
                    <a:bodyPr/>
                    <a:lstStyle/>
                    <a:p>
                      <a:r>
                        <a:rPr lang="en-US" sz="1100" dirty="0" smtClean="0"/>
                        <a:t>Number</a:t>
                      </a:r>
                      <a:r>
                        <a:rPr lang="en-US" sz="1100" baseline="0" dirty="0" smtClean="0"/>
                        <a:t> of CIU patients</a:t>
                      </a:r>
                      <a:endParaRPr lang="en-US" sz="1100" dirty="0"/>
                    </a:p>
                  </a:txBody>
                  <a:tcPr/>
                </a:tc>
                <a:tc>
                  <a:txBody>
                    <a:bodyPr/>
                    <a:lstStyle/>
                    <a:p>
                      <a:r>
                        <a:rPr lang="en-US" sz="1100" dirty="0" smtClean="0"/>
                        <a:t>254</a:t>
                      </a:r>
                      <a:endParaRPr lang="en-US" sz="1100" dirty="0"/>
                    </a:p>
                  </a:txBody>
                  <a:tcPr/>
                </a:tc>
              </a:tr>
              <a:tr h="228129">
                <a:tc>
                  <a:txBody>
                    <a:bodyPr/>
                    <a:lstStyle/>
                    <a:p>
                      <a:r>
                        <a:rPr lang="en-US" sz="1100" dirty="0" smtClean="0"/>
                        <a:t>% of mild CIU patients</a:t>
                      </a:r>
                      <a:endParaRPr lang="en-US" sz="1100" dirty="0"/>
                    </a:p>
                  </a:txBody>
                  <a:tcPr/>
                </a:tc>
                <a:tc>
                  <a:txBody>
                    <a:bodyPr/>
                    <a:lstStyle/>
                    <a:p>
                      <a:r>
                        <a:rPr lang="en-US" sz="1100" dirty="0" smtClean="0"/>
                        <a:t>50</a:t>
                      </a:r>
                      <a:endParaRPr lang="en-US" sz="1100" dirty="0"/>
                    </a:p>
                  </a:txBody>
                  <a:tcPr/>
                </a:tc>
              </a:tr>
              <a:tr h="228129">
                <a:tc>
                  <a:txBody>
                    <a:bodyPr/>
                    <a:lstStyle/>
                    <a:p>
                      <a:r>
                        <a:rPr lang="en-US" sz="1100" dirty="0" smtClean="0"/>
                        <a:t>% of moderate CIU patients</a:t>
                      </a:r>
                      <a:endParaRPr lang="en-US" sz="1100" dirty="0"/>
                    </a:p>
                  </a:txBody>
                  <a:tcPr/>
                </a:tc>
                <a:tc>
                  <a:txBody>
                    <a:bodyPr/>
                    <a:lstStyle/>
                    <a:p>
                      <a:r>
                        <a:rPr lang="en-US" sz="1100" dirty="0" smtClean="0"/>
                        <a:t>40</a:t>
                      </a:r>
                      <a:endParaRPr lang="en-US" sz="1100" dirty="0"/>
                    </a:p>
                  </a:txBody>
                  <a:tcPr/>
                </a:tc>
              </a:tr>
              <a:tr h="228129">
                <a:tc>
                  <a:txBody>
                    <a:bodyPr/>
                    <a:lstStyle/>
                    <a:p>
                      <a:r>
                        <a:rPr lang="en-US" sz="1100" dirty="0" smtClean="0"/>
                        <a:t>% of severe</a:t>
                      </a:r>
                      <a:r>
                        <a:rPr lang="en-US" sz="1100" baseline="0" dirty="0" smtClean="0"/>
                        <a:t> CIU patients</a:t>
                      </a:r>
                      <a:endParaRPr lang="en-US" sz="1100" dirty="0"/>
                    </a:p>
                  </a:txBody>
                  <a:tcPr/>
                </a:tc>
                <a:tc>
                  <a:txBody>
                    <a:bodyPr/>
                    <a:lstStyle/>
                    <a:p>
                      <a:r>
                        <a:rPr lang="en-US" sz="1100" dirty="0" smtClean="0"/>
                        <a:t>10</a:t>
                      </a:r>
                      <a:endParaRPr lang="en-US" sz="1100" dirty="0"/>
                    </a:p>
                  </a:txBody>
                  <a:tcPr/>
                </a:tc>
              </a:tr>
            </a:tbl>
          </a:graphicData>
        </a:graphic>
      </p:graphicFrame>
      <p:sp>
        <p:nvSpPr>
          <p:cNvPr id="21" name="TextBox 20"/>
          <p:cNvSpPr txBox="1"/>
          <p:nvPr/>
        </p:nvSpPr>
        <p:spPr>
          <a:xfrm>
            <a:off x="122765" y="2381934"/>
            <a:ext cx="3340100" cy="646331"/>
          </a:xfrm>
          <a:prstGeom prst="rect">
            <a:avLst/>
          </a:prstGeom>
          <a:noFill/>
        </p:spPr>
        <p:txBody>
          <a:bodyPr wrap="square" rtlCol="0">
            <a:spAutoFit/>
          </a:bodyPr>
          <a:lstStyle/>
          <a:p>
            <a:r>
              <a:rPr lang="en-US" sz="1200" b="1" dirty="0" smtClean="0"/>
              <a:t>Result: </a:t>
            </a:r>
            <a:r>
              <a:rPr lang="en-US" sz="1200" dirty="0" smtClean="0"/>
              <a:t>The cost of CIU to the Social Security Institution is calculated as 262.111.978 TL (116.235.910 USD).</a:t>
            </a:r>
            <a:endParaRPr lang="en-US" sz="1200" dirty="0"/>
          </a:p>
        </p:txBody>
      </p:sp>
    </p:spTree>
    <p:extLst>
      <p:ext uri="{BB962C8B-B14F-4D97-AF65-F5344CB8AC3E}">
        <p14:creationId xmlns:p14="http://schemas.microsoft.com/office/powerpoint/2010/main" val="29052160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233</TotalTime>
  <Words>440</Words>
  <Application>Microsoft Macintosh PowerPoint</Application>
  <PresentationFormat>On-screen Show (4:3)</PresentationFormat>
  <Paragraphs>77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mtatar_x0011_@hacettepe.edu.tr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Mehtap Tatar</dc:creator>
  <cp:lastModifiedBy>Mehtap Tatar</cp:lastModifiedBy>
  <cp:revision>16</cp:revision>
  <dcterms:created xsi:type="dcterms:W3CDTF">2014-10-02T11:47:27Z</dcterms:created>
  <dcterms:modified xsi:type="dcterms:W3CDTF">2014-10-19T09:56:24Z</dcterms:modified>
</cp:coreProperties>
</file>